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4"/>
  </p:sldMasterIdLst>
  <p:notesMasterIdLst>
    <p:notesMasterId r:id="rId20"/>
  </p:notesMasterIdLst>
  <p:sldIdLst>
    <p:sldId id="1865" r:id="rId5"/>
    <p:sldId id="1846" r:id="rId6"/>
    <p:sldId id="1845" r:id="rId7"/>
    <p:sldId id="1852" r:id="rId8"/>
    <p:sldId id="1849" r:id="rId9"/>
    <p:sldId id="1871" r:id="rId10"/>
    <p:sldId id="1851" r:id="rId11"/>
    <p:sldId id="1868" r:id="rId12"/>
    <p:sldId id="1862" r:id="rId13"/>
    <p:sldId id="1869" r:id="rId14"/>
    <p:sldId id="1870" r:id="rId15"/>
    <p:sldId id="1858" r:id="rId16"/>
    <p:sldId id="1859" r:id="rId17"/>
    <p:sldId id="1872" r:id="rId18"/>
    <p:sldId id="1873" r:id="rId1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5C37"/>
    <a:srgbClr val="FF2625"/>
    <a:srgbClr val="007788"/>
    <a:srgbClr val="297C2A"/>
    <a:srgbClr val="FE4387"/>
    <a:srgbClr val="F69000"/>
    <a:srgbClr val="01C2D1"/>
    <a:srgbClr val="D6D734"/>
    <a:srgbClr val="005C68"/>
    <a:srgbClr val="3B2E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24" autoAdjust="0"/>
  </p:normalViewPr>
  <p:slideViewPr>
    <p:cSldViewPr snapToGrid="0">
      <p:cViewPr>
        <p:scale>
          <a:sx n="67" d="100"/>
          <a:sy n="67" d="100"/>
        </p:scale>
        <p:origin x="644" y="56"/>
      </p:cViewPr>
      <p:guideLst>
        <p:guide orient="horz" pos="2160"/>
        <p:guide pos="480"/>
        <p:guide pos="7200"/>
        <p:guide pos="4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search?q=Rita%20Levi%20Montalcini" TargetMode="External"/><Relationship Id="rId2" Type="http://schemas.openxmlformats.org/officeDocument/2006/relationships/hyperlink" Target="https://www.bing.com/search?q=Anna%20Magnani" TargetMode="External"/><Relationship Id="rId1" Type="http://schemas.openxmlformats.org/officeDocument/2006/relationships/hyperlink" Target="https://www.bing.com/search?q=Robert+De+Niro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6.jfif"/><Relationship Id="rId4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fif"/><Relationship Id="rId2" Type="http://schemas.openxmlformats.org/officeDocument/2006/relationships/hyperlink" Target="https://www.bing.com/search?q=Robert+De+Niro" TargetMode="External"/><Relationship Id="rId1" Type="http://schemas.openxmlformats.org/officeDocument/2006/relationships/image" Target="../media/image15.png"/><Relationship Id="rId6" Type="http://schemas.openxmlformats.org/officeDocument/2006/relationships/hyperlink" Target="https://www.bing.com/search?q=Rita%20Levi%20Montalcini" TargetMode="External"/><Relationship Id="rId5" Type="http://schemas.openxmlformats.org/officeDocument/2006/relationships/image" Target="../media/image17.png"/><Relationship Id="rId4" Type="http://schemas.openxmlformats.org/officeDocument/2006/relationships/hyperlink" Target="https://www.bing.com/search?q=Anna%20Magnani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37DF2B-DECF-44A7-8971-07475E2BCFC3}" type="doc">
      <dgm:prSet loTypeId="urn:microsoft.com/office/officeart/2018/2/layout/IconLabelList#2" loCatId="other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MY"/>
        </a:p>
      </dgm:t>
    </dgm:pt>
    <dgm:pt modelId="{C8710C11-6766-4B48-9562-4B0C7B3F28D6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1400" b="0" i="0" dirty="0">
              <a:solidFill>
                <a:schemeClr val="bg1"/>
              </a:solidFill>
            </a:rPr>
            <a:t>Manually, UAV can be controlled by via a remote control. During autopilot missions, it is controlled through a software by following the speed.</a:t>
          </a:r>
          <a:endParaRPr lang="en-US" sz="1400" dirty="0">
            <a:solidFill>
              <a:schemeClr val="bg1"/>
            </a:solidFill>
            <a:hlinkClick xmlns:r="http://schemas.openxmlformats.org/officeDocument/2006/relationships" r:id="rId1">
              <a:extLst>
                <a:ext uri="{A12FA001-AC4F-418D-AE19-62706E023703}">
                  <ahyp:hlinkClr xmlns:ahyp="http://schemas.microsoft.com/office/drawing/2018/hyperlinkcolor" val="tx"/>
                </a:ext>
              </a:extLst>
            </a:hlinkClick>
          </a:endParaRPr>
        </a:p>
      </dgm:t>
    </dgm:pt>
    <dgm:pt modelId="{6F9BADAF-DEBF-4CC2-B392-F7E0CD538B78}" type="parTrans" cxnId="{E28F4DE8-1F7F-4CC4-B4F7-5167A5B9E0B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EEC8625-83FA-4202-826E-84C1185A8E32}" type="sibTrans" cxnId="{E28F4DE8-1F7F-4CC4-B4F7-5167A5B9E0B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EE3C8DC-7BA8-479C-A581-E9DA099939F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dirty="0">
              <a:solidFill>
                <a:schemeClr val="bg1"/>
              </a:solidFill>
            </a:rPr>
            <a:t>Accelerometer and gyroscope are used to control stability and position manually especially when under windy conditions. For autonomous system, UAVs may use GPS or SLAM technology.</a:t>
          </a:r>
          <a:endParaRPr lang="en-US" sz="1400" b="0" dirty="0">
            <a:solidFill>
              <a:schemeClr val="bg1"/>
            </a:solidFill>
            <a:hlinkClick xmlns:r="http://schemas.openxmlformats.org/officeDocument/2006/relationships" r:id="rId2">
              <a:extLst>
                <a:ext uri="{A12FA001-AC4F-418D-AE19-62706E023703}">
                  <ahyp:hlinkClr xmlns:ahyp="http://schemas.microsoft.com/office/drawing/2018/hyperlinkcolor" val="tx"/>
                </a:ext>
              </a:extLst>
            </a:hlinkClick>
          </a:endParaRPr>
        </a:p>
      </dgm:t>
    </dgm:pt>
    <dgm:pt modelId="{60ABFDD0-D409-4824-8102-DEA984738144}" type="parTrans" cxnId="{6E8797D1-3A1C-4879-9FDC-A7D2EC6197E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AC4EAD7-53AC-40F0-BA2F-8B2633CEAE11}" type="sibTrans" cxnId="{6E8797D1-3A1C-4879-9FDC-A7D2EC6197E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865AC6C-44E0-4174-AB02-044A78D94DE3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 dirty="0">
              <a:solidFill>
                <a:schemeClr val="bg1"/>
              </a:solidFill>
            </a:rPr>
            <a:t>Pixhawk Flight Controller is used as the core of the navigation and control system. If orientation of the UAV is disturbed, it will be return to offset position using a sensor.</a:t>
          </a:r>
          <a:endParaRPr lang="en-US" sz="1400" dirty="0">
            <a:solidFill>
              <a:schemeClr val="bg1"/>
            </a:solidFill>
            <a:hlinkClick xmlns:r="http://schemas.openxmlformats.org/officeDocument/2006/relationships" r:id="rId3">
              <a:extLst>
                <a:ext uri="{A12FA001-AC4F-418D-AE19-62706E023703}">
                  <ahyp:hlinkClr xmlns:ahyp="http://schemas.microsoft.com/office/drawing/2018/hyperlinkcolor" val="tx"/>
                </a:ext>
              </a:extLst>
            </a:hlinkClick>
          </a:endParaRPr>
        </a:p>
      </dgm:t>
    </dgm:pt>
    <dgm:pt modelId="{3FF598BD-2671-4ECB-AD79-D0E600EEC84F}" type="parTrans" cxnId="{E5875C5E-8817-4707-AA33-E7DDCAC1948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58DC239-2C60-44C0-830B-87DE5EB56A01}" type="sibTrans" cxnId="{E5875C5E-8817-4707-AA33-E7DDCAC1948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365F799-91C6-467E-8005-77142388ADA7}" type="pres">
      <dgm:prSet presAssocID="{3137DF2B-DECF-44A7-8971-07475E2BCFC3}" presName="root" presStyleCnt="0">
        <dgm:presLayoutVars>
          <dgm:dir/>
          <dgm:resizeHandles val="exact"/>
        </dgm:presLayoutVars>
      </dgm:prSet>
      <dgm:spPr/>
    </dgm:pt>
    <dgm:pt modelId="{CA712F04-4B2E-4073-826D-66E0748C08F8}" type="pres">
      <dgm:prSet presAssocID="{C8710C11-6766-4B48-9562-4B0C7B3F28D6}" presName="compNode" presStyleCnt="0"/>
      <dgm:spPr/>
    </dgm:pt>
    <dgm:pt modelId="{9A755B31-6174-4948-8B32-7FECC02D6991}" type="pres">
      <dgm:prSet presAssocID="{C8710C11-6766-4B48-9562-4B0C7B3F28D6}" presName="iconRect" presStyleLbl="node1" presStyleIdx="0" presStyleCnt="3" custScaleX="259551" custScaleY="249823" custLinFactNeighborY="-63730"/>
      <dgm:spPr>
        <a:blipFill rotWithShape="1">
          <a:blip xmlns:r="http://schemas.openxmlformats.org/officeDocument/2006/relationships" r:embed="rId4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</dgm:pt>
    <dgm:pt modelId="{6AE71D8A-2F35-4756-A4AD-A549FB035E3F}" type="pres">
      <dgm:prSet presAssocID="{C8710C11-6766-4B48-9562-4B0C7B3F28D6}" presName="spaceRect" presStyleCnt="0"/>
      <dgm:spPr/>
    </dgm:pt>
    <dgm:pt modelId="{5CD563F8-B6A7-4F66-B65C-7F1D3844F472}" type="pres">
      <dgm:prSet presAssocID="{C8710C11-6766-4B48-9562-4B0C7B3F28D6}" presName="textRect" presStyleLbl="revTx" presStyleIdx="0" presStyleCnt="3" custScaleX="226833" custScaleY="109960" custLinFactNeighborX="2780" custLinFactNeighborY="-2274">
        <dgm:presLayoutVars>
          <dgm:chMax val="1"/>
          <dgm:chPref val="1"/>
        </dgm:presLayoutVars>
      </dgm:prSet>
      <dgm:spPr/>
    </dgm:pt>
    <dgm:pt modelId="{114DEDBD-1AAB-4DDF-B848-DA92D960826E}" type="pres">
      <dgm:prSet presAssocID="{CEEC8625-83FA-4202-826E-84C1185A8E32}" presName="sibTrans" presStyleCnt="0"/>
      <dgm:spPr/>
    </dgm:pt>
    <dgm:pt modelId="{14161BF4-3B2E-4990-9AA5-1E7113657AFE}" type="pres">
      <dgm:prSet presAssocID="{8EE3C8DC-7BA8-479C-A581-E9DA099939F2}" presName="compNode" presStyleCnt="0"/>
      <dgm:spPr/>
    </dgm:pt>
    <dgm:pt modelId="{FCA6A723-3A73-458A-AE3C-15B86CF5C55D}" type="pres">
      <dgm:prSet presAssocID="{8EE3C8DC-7BA8-479C-A581-E9DA099939F2}" presName="iconRect" presStyleLbl="node1" presStyleIdx="1" presStyleCnt="3" custScaleX="218378" custScaleY="214567" custLinFactNeighborX="-1066" custLinFactNeighborY="-42780"/>
      <dgm:spPr>
        <a:blipFill>
          <a:blip xmlns:r="http://schemas.openxmlformats.org/officeDocument/2006/relationships" r:embed="rId5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E9430B85-543F-4592-A6DD-AEEA4B48C6A1}" type="pres">
      <dgm:prSet presAssocID="{8EE3C8DC-7BA8-479C-A581-E9DA099939F2}" presName="spaceRect" presStyleCnt="0"/>
      <dgm:spPr/>
    </dgm:pt>
    <dgm:pt modelId="{2D06D90C-4774-439F-8532-60F8B9D1D8A7}" type="pres">
      <dgm:prSet presAssocID="{8EE3C8DC-7BA8-479C-A581-E9DA099939F2}" presName="textRect" presStyleLbl="revTx" presStyleIdx="1" presStyleCnt="3" custScaleX="217184" custLinFactNeighborX="146" custLinFactNeighborY="-5178">
        <dgm:presLayoutVars>
          <dgm:chMax val="1"/>
          <dgm:chPref val="1"/>
        </dgm:presLayoutVars>
      </dgm:prSet>
      <dgm:spPr/>
    </dgm:pt>
    <dgm:pt modelId="{6AB9F53E-D91E-4E48-8AD8-05932101491C}" type="pres">
      <dgm:prSet presAssocID="{DAC4EAD7-53AC-40F0-BA2F-8B2633CEAE11}" presName="sibTrans" presStyleCnt="0"/>
      <dgm:spPr/>
    </dgm:pt>
    <dgm:pt modelId="{ED8AE489-0CC0-4251-92FB-1AC032073F86}" type="pres">
      <dgm:prSet presAssocID="{8865AC6C-44E0-4174-AB02-044A78D94DE3}" presName="compNode" presStyleCnt="0"/>
      <dgm:spPr/>
    </dgm:pt>
    <dgm:pt modelId="{5326D40B-04B6-4401-91A7-8A4487EDC6FC}" type="pres">
      <dgm:prSet presAssocID="{8865AC6C-44E0-4174-AB02-044A78D94DE3}" presName="iconRect" presStyleLbl="node1" presStyleIdx="2" presStyleCnt="3" custScaleX="234930" custScaleY="272877" custLinFactNeighborY="-66814"/>
      <dgm:spPr>
        <a:blipFill rotWithShape="1">
          <a:blip xmlns:r="http://schemas.openxmlformats.org/officeDocument/2006/relationships" r:embed="rId6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6000" r="-6000"/>
          </a:stretch>
        </a:blipFill>
      </dgm:spPr>
    </dgm:pt>
    <dgm:pt modelId="{45C20058-83ED-45AC-83B6-B4CEEE13D9F9}" type="pres">
      <dgm:prSet presAssocID="{8865AC6C-44E0-4174-AB02-044A78D94DE3}" presName="spaceRect" presStyleCnt="0"/>
      <dgm:spPr/>
    </dgm:pt>
    <dgm:pt modelId="{1DCFB9CF-BB76-4BDC-932B-A329BC03E697}" type="pres">
      <dgm:prSet presAssocID="{8865AC6C-44E0-4174-AB02-044A78D94DE3}" presName="textRect" presStyleLbl="revTx" presStyleIdx="2" presStyleCnt="3" custScaleX="205645" custScaleY="109889" custLinFactNeighborY="-10233">
        <dgm:presLayoutVars>
          <dgm:chMax val="1"/>
          <dgm:chPref val="1"/>
        </dgm:presLayoutVars>
      </dgm:prSet>
      <dgm:spPr/>
    </dgm:pt>
  </dgm:ptLst>
  <dgm:cxnLst>
    <dgm:cxn modelId="{1A89CB18-8B09-4590-A761-274BEAAD8172}" type="presOf" srcId="{8EE3C8DC-7BA8-479C-A581-E9DA099939F2}" destId="{2D06D90C-4774-439F-8532-60F8B9D1D8A7}" srcOrd="0" destOrd="0" presId="urn:microsoft.com/office/officeart/2018/2/layout/IconLabelList#2"/>
    <dgm:cxn modelId="{E5875C5E-8817-4707-AA33-E7DDCAC19481}" srcId="{3137DF2B-DECF-44A7-8971-07475E2BCFC3}" destId="{8865AC6C-44E0-4174-AB02-044A78D94DE3}" srcOrd="2" destOrd="0" parTransId="{3FF598BD-2671-4ECB-AD79-D0E600EEC84F}" sibTransId="{258DC239-2C60-44C0-830B-87DE5EB56A01}"/>
    <dgm:cxn modelId="{8B07B579-2924-4601-907B-DC2D84F91335}" type="presOf" srcId="{C8710C11-6766-4B48-9562-4B0C7B3F28D6}" destId="{5CD563F8-B6A7-4F66-B65C-7F1D3844F472}" srcOrd="0" destOrd="0" presId="urn:microsoft.com/office/officeart/2018/2/layout/IconLabelList#2"/>
    <dgm:cxn modelId="{65A961CC-3B95-4066-B70A-466BC535A8B1}" type="presOf" srcId="{8865AC6C-44E0-4174-AB02-044A78D94DE3}" destId="{1DCFB9CF-BB76-4BDC-932B-A329BC03E697}" srcOrd="0" destOrd="0" presId="urn:microsoft.com/office/officeart/2018/2/layout/IconLabelList#2"/>
    <dgm:cxn modelId="{6E8797D1-3A1C-4879-9FDC-A7D2EC6197EA}" srcId="{3137DF2B-DECF-44A7-8971-07475E2BCFC3}" destId="{8EE3C8DC-7BA8-479C-A581-E9DA099939F2}" srcOrd="1" destOrd="0" parTransId="{60ABFDD0-D409-4824-8102-DEA984738144}" sibTransId="{DAC4EAD7-53AC-40F0-BA2F-8B2633CEAE11}"/>
    <dgm:cxn modelId="{E28F4DE8-1F7F-4CC4-B4F7-5167A5B9E0BA}" srcId="{3137DF2B-DECF-44A7-8971-07475E2BCFC3}" destId="{C8710C11-6766-4B48-9562-4B0C7B3F28D6}" srcOrd="0" destOrd="0" parTransId="{6F9BADAF-DEBF-4CC2-B392-F7E0CD538B78}" sibTransId="{CEEC8625-83FA-4202-826E-84C1185A8E32}"/>
    <dgm:cxn modelId="{02F767F8-F42A-4F3B-A329-DEC0D12CD806}" type="presOf" srcId="{3137DF2B-DECF-44A7-8971-07475E2BCFC3}" destId="{F365F799-91C6-467E-8005-77142388ADA7}" srcOrd="0" destOrd="0" presId="urn:microsoft.com/office/officeart/2018/2/layout/IconLabelList#2"/>
    <dgm:cxn modelId="{80A490A9-8618-4D89-B253-C4B2425A15D0}" type="presParOf" srcId="{F365F799-91C6-467E-8005-77142388ADA7}" destId="{CA712F04-4B2E-4073-826D-66E0748C08F8}" srcOrd="0" destOrd="0" presId="urn:microsoft.com/office/officeart/2018/2/layout/IconLabelList#2"/>
    <dgm:cxn modelId="{484F421F-4E99-48D3-AE36-608B91CC5346}" type="presParOf" srcId="{CA712F04-4B2E-4073-826D-66E0748C08F8}" destId="{9A755B31-6174-4948-8B32-7FECC02D6991}" srcOrd="0" destOrd="0" presId="urn:microsoft.com/office/officeart/2018/2/layout/IconLabelList#2"/>
    <dgm:cxn modelId="{0EED1B20-3FF9-4C70-ADD9-4DE2CCE6D9DD}" type="presParOf" srcId="{CA712F04-4B2E-4073-826D-66E0748C08F8}" destId="{6AE71D8A-2F35-4756-A4AD-A549FB035E3F}" srcOrd="1" destOrd="0" presId="urn:microsoft.com/office/officeart/2018/2/layout/IconLabelList#2"/>
    <dgm:cxn modelId="{56B7F5F9-3AD0-4879-BD8D-FB3362B818E9}" type="presParOf" srcId="{CA712F04-4B2E-4073-826D-66E0748C08F8}" destId="{5CD563F8-B6A7-4F66-B65C-7F1D3844F472}" srcOrd="2" destOrd="0" presId="urn:microsoft.com/office/officeart/2018/2/layout/IconLabelList#2"/>
    <dgm:cxn modelId="{B8FA11BD-8E20-4882-9D4D-DF2BBE04B958}" type="presParOf" srcId="{F365F799-91C6-467E-8005-77142388ADA7}" destId="{114DEDBD-1AAB-4DDF-B848-DA92D960826E}" srcOrd="1" destOrd="0" presId="urn:microsoft.com/office/officeart/2018/2/layout/IconLabelList#2"/>
    <dgm:cxn modelId="{A377F2C4-8774-4B04-BECB-EB51AC2353E5}" type="presParOf" srcId="{F365F799-91C6-467E-8005-77142388ADA7}" destId="{14161BF4-3B2E-4990-9AA5-1E7113657AFE}" srcOrd="2" destOrd="0" presId="urn:microsoft.com/office/officeart/2018/2/layout/IconLabelList#2"/>
    <dgm:cxn modelId="{DC4C4434-0D6A-4AED-9A2E-CC7C5B063571}" type="presParOf" srcId="{14161BF4-3B2E-4990-9AA5-1E7113657AFE}" destId="{FCA6A723-3A73-458A-AE3C-15B86CF5C55D}" srcOrd="0" destOrd="0" presId="urn:microsoft.com/office/officeart/2018/2/layout/IconLabelList#2"/>
    <dgm:cxn modelId="{89B5121F-9599-4794-9AA1-DD6EF55DE189}" type="presParOf" srcId="{14161BF4-3B2E-4990-9AA5-1E7113657AFE}" destId="{E9430B85-543F-4592-A6DD-AEEA4B48C6A1}" srcOrd="1" destOrd="0" presId="urn:microsoft.com/office/officeart/2018/2/layout/IconLabelList#2"/>
    <dgm:cxn modelId="{AB2BC4E4-5B33-4C26-8C3F-E77225D58E3E}" type="presParOf" srcId="{14161BF4-3B2E-4990-9AA5-1E7113657AFE}" destId="{2D06D90C-4774-439F-8532-60F8B9D1D8A7}" srcOrd="2" destOrd="0" presId="urn:microsoft.com/office/officeart/2018/2/layout/IconLabelList#2"/>
    <dgm:cxn modelId="{23BAA7AF-17F0-4F65-9E90-273EF7D3B929}" type="presParOf" srcId="{F365F799-91C6-467E-8005-77142388ADA7}" destId="{6AB9F53E-D91E-4E48-8AD8-05932101491C}" srcOrd="3" destOrd="0" presId="urn:microsoft.com/office/officeart/2018/2/layout/IconLabelList#2"/>
    <dgm:cxn modelId="{5CAA210B-19EB-4E1B-A954-8ECCD13D15D2}" type="presParOf" srcId="{F365F799-91C6-467E-8005-77142388ADA7}" destId="{ED8AE489-0CC0-4251-92FB-1AC032073F86}" srcOrd="4" destOrd="0" presId="urn:microsoft.com/office/officeart/2018/2/layout/IconLabelList#2"/>
    <dgm:cxn modelId="{D02AAB89-D273-4A42-BD22-FC8E4FBD89B6}" type="presParOf" srcId="{ED8AE489-0CC0-4251-92FB-1AC032073F86}" destId="{5326D40B-04B6-4401-91A7-8A4487EDC6FC}" srcOrd="0" destOrd="0" presId="urn:microsoft.com/office/officeart/2018/2/layout/IconLabelList#2"/>
    <dgm:cxn modelId="{D277A401-05A8-428C-89F2-F5C3F0254AF4}" type="presParOf" srcId="{ED8AE489-0CC0-4251-92FB-1AC032073F86}" destId="{45C20058-83ED-45AC-83B6-B4CEEE13D9F9}" srcOrd="1" destOrd="0" presId="urn:microsoft.com/office/officeart/2018/2/layout/IconLabelList#2"/>
    <dgm:cxn modelId="{321AE61B-556D-4E47-8A54-9BC14D9E1263}" type="presParOf" srcId="{ED8AE489-0CC0-4251-92FB-1AC032073F86}" destId="{1DCFB9CF-BB76-4BDC-932B-A329BC03E697}" srcOrd="2" destOrd="0" presId="urn:microsoft.com/office/officeart/2018/2/layout/IconLabelList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55B31-6174-4948-8B32-7FECC02D6991}">
      <dsp:nvSpPr>
        <dsp:cNvPr id="0" name=""/>
        <dsp:cNvSpPr/>
      </dsp:nvSpPr>
      <dsp:spPr>
        <a:xfrm>
          <a:off x="943516" y="82302"/>
          <a:ext cx="1999708" cy="1924759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563F8-B6A7-4F66-B65C-7F1D3844F472}">
      <dsp:nvSpPr>
        <dsp:cNvPr id="0" name=""/>
        <dsp:cNvSpPr/>
      </dsp:nvSpPr>
      <dsp:spPr>
        <a:xfrm>
          <a:off x="49152" y="2143984"/>
          <a:ext cx="3883629" cy="921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chemeClr val="bg1"/>
              </a:solidFill>
            </a:rPr>
            <a:t>Manually, UAV can be controlled by via a remote control. During autopilot missions, it is controlled through a software by following the speed.</a:t>
          </a:r>
          <a:endParaRPr lang="en-US" sz="1400" kern="1200" dirty="0">
            <a:solidFill>
              <a:schemeClr val="bg1"/>
            </a:solidFill>
            <a:hlinkClick xmlns:r="http://schemas.openxmlformats.org/officeDocument/2006/relationships" r:id="rId2">
              <a:extLst>
                <a:ext uri="{A12FA001-AC4F-418D-AE19-62706E023703}">
                  <ahyp:hlinkClr xmlns:ahyp="http://schemas.microsoft.com/office/drawing/2018/hyperlinkcolor" val="tx"/>
                </a:ext>
              </a:extLst>
            </a:hlinkClick>
          </a:endParaRPr>
        </a:p>
      </dsp:txBody>
      <dsp:txXfrm>
        <a:off x="49152" y="2143984"/>
        <a:ext cx="3883629" cy="921253"/>
      </dsp:txXfrm>
    </dsp:sp>
    <dsp:sp modelId="{FCA6A723-3A73-458A-AE3C-15B86CF5C55D}">
      <dsp:nvSpPr>
        <dsp:cNvPr id="0" name=""/>
        <dsp:cNvSpPr/>
      </dsp:nvSpPr>
      <dsp:spPr>
        <a:xfrm>
          <a:off x="5194559" y="332480"/>
          <a:ext cx="1682491" cy="1653129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6D90C-4774-439F-8532-60F8B9D1D8A7}">
      <dsp:nvSpPr>
        <dsp:cNvPr id="0" name=""/>
        <dsp:cNvSpPr/>
      </dsp:nvSpPr>
      <dsp:spPr>
        <a:xfrm>
          <a:off x="4187304" y="2114331"/>
          <a:ext cx="3718427" cy="837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solidFill>
                <a:schemeClr val="bg1"/>
              </a:solidFill>
            </a:rPr>
            <a:t>Accelerometer and gyroscope are used to control stability and position manually especially when under windy conditions. For autonomous system, UAVs may use GPS or SLAM technology.</a:t>
          </a:r>
          <a:endParaRPr lang="en-US" sz="1400" b="0" kern="1200" dirty="0">
            <a:solidFill>
              <a:schemeClr val="bg1"/>
            </a:solidFill>
            <a:hlinkClick xmlns:r="http://schemas.openxmlformats.org/officeDocument/2006/relationships" r:id="rId4">
              <a:extLst>
                <a:ext uri="{A12FA001-AC4F-418D-AE19-62706E023703}">
                  <ahyp:hlinkClr xmlns:ahyp="http://schemas.microsoft.com/office/drawing/2018/hyperlinkcolor" val="tx"/>
                </a:ext>
              </a:extLst>
            </a:hlinkClick>
          </a:endParaRPr>
        </a:p>
      </dsp:txBody>
      <dsp:txXfrm>
        <a:off x="4187304" y="2114331"/>
        <a:ext cx="3718427" cy="837807"/>
      </dsp:txXfrm>
    </dsp:sp>
    <dsp:sp modelId="{5326D40B-04B6-4401-91A7-8A4487EDC6FC}">
      <dsp:nvSpPr>
        <dsp:cNvPr id="0" name=""/>
        <dsp:cNvSpPr/>
      </dsp:nvSpPr>
      <dsp:spPr>
        <a:xfrm>
          <a:off x="9058276" y="14286"/>
          <a:ext cx="1810016" cy="2102378"/>
        </a:xfrm>
        <a:prstGeom prst="rect">
          <a:avLst/>
        </a:prstGeom>
        <a:blipFill rotWithShape="1">
          <a:blip xmlns:r="http://schemas.openxmlformats.org/officeDocument/2006/relationships" r:embed="rId5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FB9CF-BB76-4BDC-932B-A329BC03E697}">
      <dsp:nvSpPr>
        <dsp:cNvPr id="0" name=""/>
        <dsp:cNvSpPr/>
      </dsp:nvSpPr>
      <dsp:spPr>
        <a:xfrm>
          <a:off x="8202851" y="2122154"/>
          <a:ext cx="3520867" cy="9206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>
              <a:solidFill>
                <a:schemeClr val="bg1"/>
              </a:solidFill>
            </a:rPr>
            <a:t>Pixhawk Flight Controller is used as the core of the navigation and control system. If orientation of the UAV is disturbed, it will be return to offset position using a sensor.</a:t>
          </a:r>
          <a:endParaRPr lang="en-US" sz="1400" kern="1200" dirty="0">
            <a:solidFill>
              <a:schemeClr val="bg1"/>
            </a:solidFill>
            <a:hlinkClick xmlns:r="http://schemas.openxmlformats.org/officeDocument/2006/relationships" r:id="rId6">
              <a:extLst>
                <a:ext uri="{A12FA001-AC4F-418D-AE19-62706E023703}">
                  <ahyp:hlinkClr xmlns:ahyp="http://schemas.microsoft.com/office/drawing/2018/hyperlinkcolor" val="tx"/>
                </a:ext>
              </a:extLst>
            </a:hlinkClick>
          </a:endParaRPr>
        </a:p>
      </dsp:txBody>
      <dsp:txXfrm>
        <a:off x="8202851" y="2122154"/>
        <a:ext cx="3520867" cy="9206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#2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55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95300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2278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43A5AC0-459E-4425-91E3-48F0DAB26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99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43A5AC0-459E-4425-91E3-48F0DAB26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660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29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5288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9610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5" descr="Green, red, cream retro pattern">
            <a:extLst>
              <a:ext uri="{FF2B5EF4-FFF2-40B4-BE49-F238E27FC236}">
                <a16:creationId xmlns:a16="http://schemas.microsoft.com/office/drawing/2014/main" id="{39AF7B97-995A-47D8-A226-4ABFE687359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964CB-E75A-4A03-88D3-6A48EF650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428239"/>
            <a:ext cx="12192000" cy="1857205"/>
          </a:xfrm>
          <a:prstGeom prst="rect">
            <a:avLst/>
          </a:prstGeo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1440679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7" name="Picture Placeholder 5" descr="Green, red, cream retro pattern">
            <a:extLst>
              <a:ext uri="{FF2B5EF4-FFF2-40B4-BE49-F238E27FC236}">
                <a16:creationId xmlns:a16="http://schemas.microsoft.com/office/drawing/2014/main" id="{69B7D11F-88A6-42D7-A19F-F92335A884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2174"/>
            <a:ext cx="12192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23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5" descr="Green, red, cream retro pattern">
            <a:extLst>
              <a:ext uri="{FF2B5EF4-FFF2-40B4-BE49-F238E27FC236}">
                <a16:creationId xmlns:a16="http://schemas.microsoft.com/office/drawing/2014/main" id="{82F22A80-7262-4162-819F-9015276765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9486" y="0"/>
            <a:ext cx="4332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Green, cream retro pattern">
            <a:extLst>
              <a:ext uri="{FF2B5EF4-FFF2-40B4-BE49-F238E27FC236}">
                <a16:creationId xmlns:a16="http://schemas.microsoft.com/office/drawing/2014/main" id="{349EEAC2-0280-42EF-838F-69C95B3E3A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324088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CCC0B9-F174-4BEA-B4A2-17F39F9743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2"/>
            <a:ext cx="5334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tx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tabLst/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715963"/>
            <a:ext cx="4572000" cy="4465637"/>
          </a:xfrm>
          <a:prstGeom prst="rect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Picture Placeholder 6" descr="Green, red, cream retro pattern">
            <a:extLst>
              <a:ext uri="{FF2B5EF4-FFF2-40B4-BE49-F238E27FC236}">
                <a16:creationId xmlns:a16="http://schemas.microsoft.com/office/drawing/2014/main" id="{6FDDA82F-94AF-4CBF-BC42-3D4424F99D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" r="796"/>
          <a:stretch>
            <a:fillRect/>
          </a:stretch>
        </p:blipFill>
        <p:spPr>
          <a:xfrm>
            <a:off x="0" y="5972174"/>
            <a:ext cx="12192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46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07727"/>
            <a:ext cx="10668000" cy="1111648"/>
          </a:xfrm>
          <a:prstGeom prst="rect">
            <a:avLst/>
          </a:prstGeom>
          <a:noFill/>
        </p:spPr>
        <p:txBody>
          <a:bodyPr wrap="square" lIns="91440" tIns="0" rIns="9144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276AE57A-004D-45B8-95EB-CEA4D8CD0000}"/>
              </a:ext>
            </a:extLst>
          </p:cNvPr>
          <p:cNvSpPr>
            <a:spLocks noGrp="1"/>
          </p:cNvSpPr>
          <p:nvPr>
            <p:ph type="tbl" sz="quarter" idx="16" hasCustomPrompt="1"/>
          </p:nvPr>
        </p:nvSpPr>
        <p:spPr>
          <a:xfrm>
            <a:off x="762000" y="2608489"/>
            <a:ext cx="10668000" cy="280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Insert table here</a:t>
            </a:r>
          </a:p>
        </p:txBody>
      </p:sp>
      <p:pic>
        <p:nvPicPr>
          <p:cNvPr id="6" name="Picture Placeholder 6" descr="Green, red, cream retro pattern">
            <a:extLst>
              <a:ext uri="{FF2B5EF4-FFF2-40B4-BE49-F238E27FC236}">
                <a16:creationId xmlns:a16="http://schemas.microsoft.com/office/drawing/2014/main" id="{B43CF6D1-C215-4BC5-A94D-34A76C668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2174"/>
            <a:ext cx="12192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206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6" descr="Green, red, cream retro pattern">
            <a:extLst>
              <a:ext uri="{FF2B5EF4-FFF2-40B4-BE49-F238E27FC236}">
                <a16:creationId xmlns:a16="http://schemas.microsoft.com/office/drawing/2014/main" id="{62CD66B6-E890-4F96-911F-4C1A63815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332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507727"/>
            <a:ext cx="10668000" cy="822457"/>
          </a:xfrm>
          <a:prstGeom prst="rect">
            <a:avLst/>
          </a:prstGeom>
          <a:noFill/>
        </p:spPr>
        <p:txBody>
          <a:bodyPr wrap="square" lIns="91440" tIns="0" rIns="9144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4830F1EE-0A1B-434F-BF70-A0FE7F06E45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62000" y="2330184"/>
            <a:ext cx="10668000" cy="3352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6" name="Picture Placeholder 5" descr="Green, red, cream retro pattern">
            <a:extLst>
              <a:ext uri="{FF2B5EF4-FFF2-40B4-BE49-F238E27FC236}">
                <a16:creationId xmlns:a16="http://schemas.microsoft.com/office/drawing/2014/main" id="{2762B055-BD55-4A27-8FA1-A5004FDF1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72174"/>
            <a:ext cx="12192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7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F45076F-4240-4B40-8CE4-637DD751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3"/>
            <a:ext cx="5334000" cy="11890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prstGeom prst="rect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319386"/>
            <a:ext cx="4572000" cy="2362200"/>
          </a:xfrm>
          <a:prstGeom prst="rect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1" name="Picture Placeholder 7" descr="Green, red, cream retro pattern">
            <a:extLst>
              <a:ext uri="{FF2B5EF4-FFF2-40B4-BE49-F238E27FC236}">
                <a16:creationId xmlns:a16="http://schemas.microsoft.com/office/drawing/2014/main" id="{B8C3AB2E-C4EE-469C-A28C-E7784C3AD1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5972174"/>
            <a:ext cx="12192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0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Red, cream retro pattern">
            <a:extLst>
              <a:ext uri="{FF2B5EF4-FFF2-40B4-BE49-F238E27FC236}">
                <a16:creationId xmlns:a16="http://schemas.microsoft.com/office/drawing/2014/main" id="{073EE772-C63B-49B0-A0AC-2335418416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41007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690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9" r:id="rId2"/>
    <p:sldLayoutId id="2147483700" r:id="rId3"/>
    <p:sldLayoutId id="2147483688" r:id="rId4"/>
    <p:sldLayoutId id="2147483704" r:id="rId5"/>
    <p:sldLayoutId id="2147483701" r:id="rId6"/>
    <p:sldLayoutId id="2147483691" r:id="rId7"/>
    <p:sldLayoutId id="2147483702" r:id="rId8"/>
    <p:sldLayoutId id="2147483703" r:id="rId9"/>
    <p:sldLayoutId id="214748369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search?q=italian%20authors" TargetMode="External"/><Relationship Id="rId2" Type="http://schemas.openxmlformats.org/officeDocument/2006/relationships/hyperlink" Target="https://www.bing.com/search?q=italian+artis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ng.com/search?q=italian%20american%20histor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ea.banggood.com/Matek-FCHUB-6S-Hub-Power-Distribution-Boar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search?q=italian%20authors" TargetMode="External"/><Relationship Id="rId2" Type="http://schemas.openxmlformats.org/officeDocument/2006/relationships/hyperlink" Target="https://www.bing.com/search?q=italian+artist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www.bing.com/search?q=italian%20american%20histo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428239"/>
            <a:ext cx="12192000" cy="1857205"/>
          </a:xfrm>
        </p:spPr>
        <p:txBody>
          <a:bodyPr anchor="ctr">
            <a:noAutofit/>
          </a:bodyPr>
          <a:lstStyle/>
          <a:p>
            <a:r>
              <a:rPr lang="en-US" altLang="en-US" dirty="0">
                <a:solidFill>
                  <a:schemeClr val="accent1"/>
                </a:solidFill>
              </a:rPr>
              <a:t>Unmanned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accent3"/>
                </a:solidFill>
              </a:rPr>
              <a:t>Aerial</a:t>
            </a:r>
            <a:r>
              <a:rPr lang="en-US" altLang="en-US" dirty="0"/>
              <a:t> Vehicle</a:t>
            </a:r>
          </a:p>
        </p:txBody>
      </p:sp>
    </p:spTree>
    <p:extLst>
      <p:ext uri="{BB962C8B-B14F-4D97-AF65-F5344CB8AC3E}">
        <p14:creationId xmlns:p14="http://schemas.microsoft.com/office/powerpoint/2010/main" val="407469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AF3745-4FDE-4B04-A987-B2BA56B0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657224"/>
            <a:ext cx="6477000" cy="952499"/>
          </a:xfrm>
        </p:spPr>
        <p:txBody>
          <a:bodyPr/>
          <a:lstStyle/>
          <a:p>
            <a:r>
              <a:rPr lang="en-US" dirty="0"/>
              <a:t>Obstacle Avoidance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8BBDC7-B590-43B7-BBD0-3A247210E1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238250"/>
            <a:ext cx="6477000" cy="531495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endParaRPr lang="en-US" b="1" dirty="0">
              <a:solidFill>
                <a:schemeClr val="accent1"/>
              </a:solidFill>
              <a:cs typeface="Calibri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Usual UAVs use ultrasonic sensors to avoid obstacles automatically.</a:t>
            </a:r>
            <a:endParaRPr lang="en-US" b="1" dirty="0">
              <a:solidFill>
                <a:schemeClr val="accent1"/>
              </a:solidFill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Manually, we can also move the drone to avoid obstacles with HD camera or thermal camera.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FlightAutonomy Technology is Mavic Pro’s new brain and nervous system, a complex network of hardware and software consisting of five cameras, GPS and GLONASS navigation systems, a pair of ultrasonic range finders, redundant sensors and 24 powerful computing cores to avoid obstacles in any environment.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SLAM technology is another intelligent obstacle avoidance sensor option to choose from.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 the options above depends on the purpose of the drone you plan to design and the budget you have.</a:t>
            </a:r>
          </a:p>
          <a:p>
            <a:pPr lvl="1">
              <a:lnSpc>
                <a:spcPct val="100000"/>
              </a:lnSpc>
            </a:pPr>
            <a:endParaRPr lang="en-US" b="1" dirty="0">
              <a:solidFill>
                <a:schemeClr val="accent1"/>
              </a:solidFill>
              <a:cs typeface="Calibri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42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B51BF-780C-45D4-A1D0-32D55EA0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5334000" cy="1189038"/>
          </a:xfrm>
        </p:spPr>
        <p:txBody>
          <a:bodyPr/>
          <a:lstStyle/>
          <a:p>
            <a:r>
              <a:rPr lang="en-US" dirty="0"/>
              <a:t>Power Management System</a:t>
            </a:r>
          </a:p>
        </p:txBody>
      </p:sp>
      <p:sp>
        <p:nvSpPr>
          <p:cNvPr id="9219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762000" y="1905001"/>
            <a:ext cx="5657850" cy="40005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dirty="0"/>
              <a:t>It is dependent on the purpose and design of your drone.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Fixed-wing: has great endurance. The battery used in this specific UAV is a 14.8v Lithium Polymer (Li-Po) 20Ah battery. This UAV has a “cruising current” of 10 Amps.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Multi-rotor: With current battery technology they are limited to around 20-30 minutes when carrying a lightweight camera payload. Heavy-lift multi-rotors are capable of carrying more weight, but in exchange for much shorter flight times. We use similar battery but this model uses higher current.</a:t>
            </a:r>
            <a:endParaRPr lang="en-US" alt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F8464DD-A5B9-45EB-831B-BD4A8AB932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676" b="2676"/>
          <a:stretch>
            <a:fillRect/>
          </a:stretch>
        </p:blipFill>
        <p:spPr>
          <a:xfrm>
            <a:off x="6858000" y="3319463"/>
            <a:ext cx="4572000" cy="2362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790168-2EE6-446B-83B1-65CA898C7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225" y="1395413"/>
            <a:ext cx="3848100" cy="1019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B1086E-B265-40DB-8FD0-705305C02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975" y="2371726"/>
            <a:ext cx="19812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55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919142"/>
            <a:ext cx="9141397" cy="615553"/>
          </a:xfrm>
        </p:spPr>
        <p:txBody>
          <a:bodyPr/>
          <a:lstStyle/>
          <a:p>
            <a:r>
              <a:rPr lang="en-US" dirty="0"/>
              <a:t>UAVs Today!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4D940E-CC3B-4D83-A53A-604574772408}"/>
              </a:ext>
            </a:extLst>
          </p:cNvPr>
          <p:cNvSpPr txBox="1"/>
          <p:nvPr/>
        </p:nvSpPr>
        <p:spPr>
          <a:xfrm>
            <a:off x="800098" y="4700429"/>
            <a:ext cx="105918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Mavic 2 has been optimally redesigned to increase propulsion, lower power consumption, and reduce noise. These subtle yet powerful improvements, along with an improved FlightAutonomy system, offer a smoother, quieter flight for greater discretion and safety with fantastic camera resolution!</a:t>
            </a:r>
            <a:endParaRPr lang="en-MY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6E0E0A0-A953-4F6C-898B-7BADDA0D2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62" y="1599958"/>
            <a:ext cx="7153277" cy="301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6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2C13EE-2D0E-4DC9-95D8-EDD67E16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052" y="2290742"/>
            <a:ext cx="2827624" cy="615553"/>
          </a:xfrm>
        </p:spPr>
        <p:txBody>
          <a:bodyPr/>
          <a:lstStyle/>
          <a:p>
            <a:r>
              <a:rPr lang="en-US" dirty="0"/>
              <a:t>Hardware</a:t>
            </a:r>
            <a:endParaRPr lang="en-MY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4607056-F6B3-4D3F-8C14-A80436C55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304734"/>
              </p:ext>
            </p:extLst>
          </p:nvPr>
        </p:nvGraphicFramePr>
        <p:xfrm>
          <a:off x="4086225" y="371475"/>
          <a:ext cx="6807200" cy="4804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3600">
                  <a:extLst>
                    <a:ext uri="{9D8B030D-6E8A-4147-A177-3AD203B41FA5}">
                      <a16:colId xmlns:a16="http://schemas.microsoft.com/office/drawing/2014/main" val="3064152813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1722088119"/>
                    </a:ext>
                  </a:extLst>
                </a:gridCol>
              </a:tblGrid>
              <a:tr h="403091">
                <a:tc>
                  <a:txBody>
                    <a:bodyPr/>
                    <a:lstStyle/>
                    <a:p>
                      <a:r>
                        <a:rPr lang="en-US" dirty="0"/>
                        <a:t>ITEMS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213077"/>
                  </a:ext>
                </a:extLst>
              </a:tr>
              <a:tr h="1292101">
                <a:tc>
                  <a:txBody>
                    <a:bodyPr/>
                    <a:lstStyle/>
                    <a:p>
                      <a:r>
                        <a:rPr lang="en-US" dirty="0"/>
                        <a:t>14.8v Lipo 20Ah Battery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https://www.batteryspace.com/polymer-li-ion-rechargeable-battery-pack-14-8v-20ah-296-wh-----un38-3-passed.aspx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828180"/>
                  </a:ext>
                </a:extLst>
              </a:tr>
              <a:tr h="403091">
                <a:tc>
                  <a:txBody>
                    <a:bodyPr/>
                    <a:lstStyle/>
                    <a:p>
                      <a:r>
                        <a:rPr lang="en-US" dirty="0"/>
                        <a:t>Propeller blades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https://store.dji.com/product/dji-fpv-propellers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348822"/>
                  </a:ext>
                </a:extLst>
              </a:tr>
              <a:tr h="403091">
                <a:tc>
                  <a:txBody>
                    <a:bodyPr/>
                    <a:lstStyle/>
                    <a:p>
                      <a:r>
                        <a:rPr lang="en-US" dirty="0"/>
                        <a:t>Remote Controller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https://store.dji.com/product/cendence-remote-controller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435324"/>
                  </a:ext>
                </a:extLst>
              </a:tr>
              <a:tr h="403091">
                <a:tc>
                  <a:txBody>
                    <a:bodyPr/>
                    <a:lstStyle/>
                    <a:p>
                      <a:r>
                        <a:rPr lang="en-US" dirty="0"/>
                        <a:t>Camera with gimbal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https://store.dji.com/product/dji-fpv-gimbal-camera?from=search-result-v2&amp;position=13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142082"/>
                  </a:ext>
                </a:extLst>
              </a:tr>
              <a:tr h="403091">
                <a:tc>
                  <a:txBody>
                    <a:bodyPr/>
                    <a:lstStyle/>
                    <a:p>
                      <a:r>
                        <a:rPr lang="en-US" dirty="0"/>
                        <a:t>Pixhawk 4 flight controller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https://www.sparkfun.com/products/14841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652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671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2C13EE-2D0E-4DC9-95D8-EDD67E16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77" y="2197894"/>
            <a:ext cx="2827624" cy="1231106"/>
          </a:xfrm>
        </p:spPr>
        <p:txBody>
          <a:bodyPr/>
          <a:lstStyle/>
          <a:p>
            <a:r>
              <a:rPr lang="en-US" dirty="0"/>
              <a:t>Hardware</a:t>
            </a:r>
            <a:br>
              <a:rPr lang="en-US" dirty="0"/>
            </a:br>
            <a:r>
              <a:rPr lang="en-US" dirty="0"/>
              <a:t>#2</a:t>
            </a:r>
            <a:endParaRPr lang="en-MY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4607056-F6B3-4D3F-8C14-A80436C55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164053"/>
              </p:ext>
            </p:extLst>
          </p:nvPr>
        </p:nvGraphicFramePr>
        <p:xfrm>
          <a:off x="4143375" y="95250"/>
          <a:ext cx="6807200" cy="5846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3600">
                  <a:extLst>
                    <a:ext uri="{9D8B030D-6E8A-4147-A177-3AD203B41FA5}">
                      <a16:colId xmlns:a16="http://schemas.microsoft.com/office/drawing/2014/main" val="3064152813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1722088119"/>
                    </a:ext>
                  </a:extLst>
                </a:gridCol>
              </a:tblGrid>
              <a:tr h="403091">
                <a:tc>
                  <a:txBody>
                    <a:bodyPr/>
                    <a:lstStyle/>
                    <a:p>
                      <a:r>
                        <a:rPr lang="en-US" dirty="0"/>
                        <a:t>ITEMS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LINK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213077"/>
                  </a:ext>
                </a:extLst>
              </a:tr>
              <a:tr h="1054234">
                <a:tc>
                  <a:txBody>
                    <a:bodyPr/>
                    <a:lstStyle/>
                    <a:p>
                      <a:r>
                        <a:rPr lang="en-US" dirty="0"/>
                        <a:t>Matek Power Distribution Board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>
                          <a:hlinkClick r:id="rId3"/>
                        </a:rPr>
                        <a:t>https://sea.banggood.com/Matek-FCHUB-6S-Hub-Power-Distribution-Board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828180"/>
                  </a:ext>
                </a:extLst>
              </a:tr>
              <a:tr h="403091">
                <a:tc>
                  <a:txBody>
                    <a:bodyPr/>
                    <a:lstStyle/>
                    <a:p>
                      <a:r>
                        <a:rPr lang="en-US" dirty="0"/>
                        <a:t>Electronic Speed Controller (4 in 1)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https://sea.banggood.com/AIKON-AK32-4-IN-1-35A-2-6S-Blheli_32-DSHOT1200-Brushless-ESC-W-5V3A-BEC-for-RC-Drone-FPV-Racing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348822"/>
                  </a:ext>
                </a:extLst>
              </a:tr>
              <a:tr h="403091">
                <a:tc>
                  <a:txBody>
                    <a:bodyPr/>
                    <a:lstStyle/>
                    <a:p>
                      <a:r>
                        <a:rPr lang="en-US" dirty="0"/>
                        <a:t>Brushless DC Motor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https://sea.banggood.com/BrotherHobby-Avenger-2806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435324"/>
                  </a:ext>
                </a:extLst>
              </a:tr>
              <a:tr h="403091">
                <a:tc>
                  <a:txBody>
                    <a:bodyPr/>
                    <a:lstStyle/>
                    <a:p>
                      <a:r>
                        <a:rPr lang="en-US" dirty="0"/>
                        <a:t>Camera with gimbal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https://my.cytron.io/p-high-resolution-ultrasonic-range-finder?r=1&amp;gclid=Cj0KCQjw38-DBhDpARIsADJ3kjlU91I_22wKVU6EFG-AaEB3vdOCGAHMtSlB7CqBxPQHWjw9PdHDG3QaAjfzEALw_wcB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142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325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299" y="2566967"/>
            <a:ext cx="9141397" cy="615553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CBA01B-ECA4-4938-872A-B38BEB13A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5" y="3295650"/>
            <a:ext cx="7799387" cy="2633287"/>
          </a:xfrm>
        </p:spPr>
        <p:txBody>
          <a:bodyPr/>
          <a:lstStyle/>
          <a:p>
            <a:r>
              <a:rPr lang="en-US" sz="2400" dirty="0"/>
              <a:t>KHAIRYL MUADZ BIN ROSLAN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45E406-A9D6-4865-A795-0F7E79FC1177}"/>
              </a:ext>
            </a:extLst>
          </p:cNvPr>
          <p:cNvSpPr/>
          <p:nvPr/>
        </p:nvSpPr>
        <p:spPr>
          <a:xfrm>
            <a:off x="3762375" y="2286000"/>
            <a:ext cx="4676775" cy="1800225"/>
          </a:xfrm>
          <a:prstGeom prst="rect">
            <a:avLst/>
          </a:prstGeom>
          <a:noFill/>
          <a:ln w="76200">
            <a:solidFill>
              <a:srgbClr val="F75C3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806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BA0B6F-5258-479C-87B7-C806E675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4999"/>
            <a:ext cx="6477000" cy="36861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dirty="0"/>
              <a:t>Historical Background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The earliest recorded use of an unmanned aerial vehicle for warfighting occurred in July 1849, serving as a balloon carrier in the first offensive use of air power in naval aviation. Austrian forces besieging Venice attempted to launch some 200 incendiary balloons at the besieged city.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UAV innovations started in the early 1900s, and originally focused on providing practice targets for training military personnel. UAV development continued during World War I, when the Dayton-Wright Airplane Company invented a pilotless aerial torpedo that would explode at a preset time.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3D5B0-ADAA-4BF7-B118-04CE8881B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5" y="2126456"/>
            <a:ext cx="4708524" cy="353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6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1328717"/>
            <a:ext cx="9141397" cy="61555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CBA01B-ECA4-4938-872A-B38BEB13A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96305" y="2162175"/>
            <a:ext cx="7799387" cy="2633287"/>
          </a:xfrm>
        </p:spPr>
        <p:txBody>
          <a:bodyPr/>
          <a:lstStyle/>
          <a:p>
            <a:r>
              <a:rPr lang="en-US" sz="2400" dirty="0">
                <a:solidFill>
                  <a:schemeClr val="accent3"/>
                </a:solidFill>
              </a:rPr>
              <a:t>#1 </a:t>
            </a:r>
            <a:r>
              <a:rPr lang="en-US" sz="2400" dirty="0"/>
              <a:t>Physical Design for various applications</a:t>
            </a:r>
          </a:p>
          <a:p>
            <a:r>
              <a:rPr lang="en-US" sz="2400" dirty="0">
                <a:solidFill>
                  <a:schemeClr val="accent3"/>
                </a:solidFill>
              </a:rPr>
              <a:t>#2 </a:t>
            </a:r>
            <a:r>
              <a:rPr lang="en-US" sz="2400" dirty="0"/>
              <a:t>Propulsion System and Actuators</a:t>
            </a:r>
          </a:p>
          <a:p>
            <a:r>
              <a:rPr lang="en-US" sz="2400" dirty="0">
                <a:solidFill>
                  <a:schemeClr val="accent3"/>
                </a:solidFill>
              </a:rPr>
              <a:t>#3</a:t>
            </a:r>
            <a:r>
              <a:rPr lang="en-US" sz="2400" dirty="0"/>
              <a:t> Navigation System and Control</a:t>
            </a:r>
          </a:p>
          <a:p>
            <a:r>
              <a:rPr lang="en-US" sz="2400" dirty="0">
                <a:solidFill>
                  <a:schemeClr val="accent3"/>
                </a:solidFill>
              </a:rPr>
              <a:t>#4 </a:t>
            </a:r>
            <a:r>
              <a:rPr lang="en-US" sz="2400" dirty="0"/>
              <a:t>Data Transmission</a:t>
            </a:r>
          </a:p>
          <a:p>
            <a:r>
              <a:rPr lang="en-US" sz="2400" dirty="0">
                <a:solidFill>
                  <a:schemeClr val="accent3"/>
                </a:solidFill>
              </a:rPr>
              <a:t>#5 </a:t>
            </a:r>
            <a:r>
              <a:rPr lang="en-US" sz="2400" dirty="0"/>
              <a:t>Data Collection</a:t>
            </a:r>
          </a:p>
          <a:p>
            <a:r>
              <a:rPr lang="en-US" sz="2400" dirty="0">
                <a:solidFill>
                  <a:schemeClr val="accent3"/>
                </a:solidFill>
              </a:rPr>
              <a:t>#6 </a:t>
            </a:r>
            <a:r>
              <a:rPr lang="en-US" sz="2400" dirty="0"/>
              <a:t>Power Management System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354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B51BF-780C-45D4-A1D0-32D55EA0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5334000" cy="1189038"/>
          </a:xfrm>
        </p:spPr>
        <p:txBody>
          <a:bodyPr/>
          <a:lstStyle/>
          <a:p>
            <a:r>
              <a:rPr lang="en-US" dirty="0"/>
              <a:t>Physical Design for Various Applications</a:t>
            </a:r>
          </a:p>
        </p:txBody>
      </p:sp>
      <p:sp>
        <p:nvSpPr>
          <p:cNvPr id="9219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762000" y="1905001"/>
            <a:ext cx="5657850" cy="40005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en-US" dirty="0"/>
              <a:t>There are many types of UAV used worldwide today, such as: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Fixed-wing: use a wing like a normal plane to provide lift rather than vertical lift rotors. Because of this they only need to use energy to move forward.</a:t>
            </a:r>
          </a:p>
          <a:p>
            <a:pPr lvl="1" algn="just"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Multi-rotor:  most widely used UAV today due to the ease to control and the cheap price. </a:t>
            </a:r>
          </a:p>
          <a:p>
            <a:pPr lvl="1" algn="just">
              <a:lnSpc>
                <a:spcPct val="100000"/>
              </a:lnSpc>
            </a:pPr>
            <a:r>
              <a:rPr lang="en-US" altLang="en-US" dirty="0">
                <a:ea typeface="+mn-lt"/>
                <a:cs typeface="+mn-lt"/>
              </a:rPr>
              <a:t>Blimp: uses a large balloon containing helium and some weight to maintain its buoyancy aerially.</a:t>
            </a:r>
          </a:p>
          <a:p>
            <a:pPr lvl="1" algn="just">
              <a:lnSpc>
                <a:spcPct val="100000"/>
              </a:lnSpc>
            </a:pPr>
            <a:r>
              <a:rPr lang="en-US" altLang="en-US" dirty="0">
                <a:ea typeface="+mn-lt"/>
                <a:cs typeface="+mn-lt"/>
              </a:rPr>
              <a:t>Hybrid VTOL: merging fixed-wing design with ability to hover, this hybrid can take off and land vertically. </a:t>
            </a:r>
            <a:endParaRPr lang="en-US" alt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254650B-DBB2-4358-BEEF-DA701C6E500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0980" b="1098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F8464DD-A5B9-45EB-831B-BD4A8AB932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2676" b="2676"/>
          <a:stretch>
            <a:fillRect/>
          </a:stretch>
        </p:blipFill>
        <p:spPr>
          <a:xfrm>
            <a:off x="6858000" y="3319463"/>
            <a:ext cx="4572000" cy="236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262CD5-AD01-42E3-9173-97C12BB0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42" y="715961"/>
            <a:ext cx="6477000" cy="11890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2625"/>
                </a:solidFill>
              </a:rPr>
              <a:t>Propulsion System and Actuators </a:t>
            </a:r>
            <a:br>
              <a:rPr lang="en-US" dirty="0">
                <a:solidFill>
                  <a:srgbClr val="FF2625"/>
                </a:solidFill>
              </a:rPr>
            </a:br>
            <a:endParaRPr lang="en-US" dirty="0">
              <a:solidFill>
                <a:srgbClr val="FF2625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742" y="1749423"/>
            <a:ext cx="6477000" cy="51085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Understanding multi-rotor and fixed-wing UAV propulsion system:</a:t>
            </a:r>
          </a:p>
          <a:p>
            <a:pPr lvl="1"/>
            <a:r>
              <a:rPr lang="en-US" dirty="0"/>
              <a:t>UAV uses blades/wings with airfoil technology to produce lift that is higher than exceeds the weight to move. The greater the blade speed, the greater the lift force.</a:t>
            </a:r>
          </a:p>
          <a:p>
            <a:pPr lvl="1"/>
            <a:r>
              <a:rPr lang="en-US" dirty="0"/>
              <a:t>Multi-rotor drones must place the blades symmetrically from the Centre of Gravity to ensure stability.</a:t>
            </a:r>
          </a:p>
          <a:p>
            <a:pPr lvl="1"/>
            <a:r>
              <a:rPr lang="en-US" dirty="0"/>
              <a:t>When lift reduced to weight, the drone can hover around.</a:t>
            </a:r>
          </a:p>
          <a:p>
            <a:pPr lvl="1"/>
            <a:r>
              <a:rPr lang="en-US" dirty="0"/>
              <a:t>To turn the drone at any axis (x, y and z), the rotor speed must be changed based on diagonal, vertical or horizontal pairs.</a:t>
            </a:r>
          </a:p>
          <a:p>
            <a:pPr lvl="1"/>
            <a:r>
              <a:rPr lang="en-US" dirty="0"/>
              <a:t>Drones nowadays use Brushless DC Motor for high efficiency and excellent controllability.</a:t>
            </a:r>
          </a:p>
          <a:p>
            <a:pPr lvl="1"/>
            <a:r>
              <a:rPr lang="en-US" dirty="0"/>
              <a:t>For fixed-wing, it needs servos to control ailerons, rudders and elevators for rotation in pitch, roll and yaw direction.</a:t>
            </a:r>
          </a:p>
          <a:p>
            <a:pPr lvl="1"/>
            <a:endParaRPr lang="en-US" dirty="0"/>
          </a:p>
        </p:txBody>
      </p:sp>
      <p:pic>
        <p:nvPicPr>
          <p:cNvPr id="1026" name="Picture 2" descr="drunkmeister | drunkmeister">
            <a:extLst>
              <a:ext uri="{FF2B5EF4-FFF2-40B4-BE49-F238E27FC236}">
                <a16:creationId xmlns:a16="http://schemas.microsoft.com/office/drawing/2014/main" id="{90F73605-73D2-464C-93D0-6FA9D3F74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9423"/>
            <a:ext cx="4348165" cy="210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8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4004F6-2668-4FC1-838D-4ECB627E3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875" y="2013020"/>
            <a:ext cx="5334000" cy="1189038"/>
          </a:xfrm>
        </p:spPr>
        <p:txBody>
          <a:bodyPr/>
          <a:lstStyle/>
          <a:p>
            <a:r>
              <a:rPr lang="en-US" dirty="0"/>
              <a:t>Multi-rotor Drone Propulsion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257E5-AC62-4A26-ADA4-CACC3ECDC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03295"/>
            <a:ext cx="5100637" cy="500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3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0D1DFC-5D54-4DF6-99FA-917E49EA6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en-US" dirty="0"/>
              <a:t>Navigation System and Control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B839A9-BE4F-40C7-ABA3-682B626FFB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507727"/>
            <a:ext cx="10668000" cy="822457"/>
          </a:xfrm>
        </p:spPr>
        <p:txBody>
          <a:bodyPr vert="horz" wrap="square" lIns="91440" tIns="0" rIns="91440" bIns="0" rtlCol="0" anchor="t">
            <a:noAutofit/>
          </a:bodyPr>
          <a:lstStyle/>
          <a:p>
            <a:r>
              <a:rPr lang="en-US" altLang="en-US" b="1" dirty="0"/>
              <a:t>UAV requires navigation system to go from one place to another. Control system is needed to avoid obstacles and maintain its stability.</a:t>
            </a:r>
          </a:p>
          <a:p>
            <a:endParaRPr lang="en-US" dirty="0"/>
          </a:p>
        </p:txBody>
      </p:sp>
      <p:graphicFrame>
        <p:nvGraphicFramePr>
          <p:cNvPr id="12" name="Content Placeholder 6" descr="key people SmartArt Graphic">
            <a:extLst>
              <a:ext uri="{FF2B5EF4-FFF2-40B4-BE49-F238E27FC236}">
                <a16:creationId xmlns:a16="http://schemas.microsoft.com/office/drawing/2014/main" id="{5B828A0E-A840-4503-BC65-7912F1695507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668213410"/>
              </p:ext>
            </p:extLst>
          </p:nvPr>
        </p:nvGraphicFramePr>
        <p:xfrm>
          <a:off x="247650" y="2171700"/>
          <a:ext cx="11725275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4004F6-2668-4FC1-838D-4ECB627E3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2"/>
            <a:ext cx="5334000" cy="1189038"/>
          </a:xfrm>
        </p:spPr>
        <p:txBody>
          <a:bodyPr/>
          <a:lstStyle/>
          <a:p>
            <a:r>
              <a:rPr lang="en-US" dirty="0"/>
              <a:t>Controller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2E912-F1E6-4FBA-868F-D4BDCC3F0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065" y="1419333"/>
            <a:ext cx="7141870" cy="44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0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DAF3745-4FDE-4B04-A987-B2BA56B0C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20686"/>
            <a:ext cx="6477000" cy="1189038"/>
          </a:xfrm>
        </p:spPr>
        <p:txBody>
          <a:bodyPr/>
          <a:lstStyle/>
          <a:p>
            <a:r>
              <a:rPr lang="en-US" dirty="0"/>
              <a:t>Data Transmission and Acquisition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8BBDC7-B590-43B7-BBD0-3A247210E1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238250"/>
            <a:ext cx="6477000" cy="531495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</a:pPr>
            <a:endParaRPr lang="en-US" b="1" dirty="0">
              <a:solidFill>
                <a:schemeClr val="accent1"/>
              </a:solidFill>
              <a:cs typeface="Calibri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Data is transmitted from the transmitter Remote Control at the ground to receive remote control on the VTOL-UAV by microwave signal operating at 2.4Ghz.</a:t>
            </a:r>
            <a:endParaRPr lang="en-US" b="1" dirty="0">
              <a:solidFill>
                <a:schemeClr val="accent1"/>
              </a:solidFill>
              <a:cs typeface="Calibri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lnSpc>
                <a:spcPct val="100000"/>
              </a:lnSpc>
            </a:pPr>
            <a:r>
              <a:rPr lang="en-US" dirty="0"/>
              <a:t>Other data transmitter from the ground is the controlling and navigation direction info for the UAV (setting home etc).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RC receiver receives data and channels it to the Pixhawk Flight Controller to control the rotation or RPM of the motor during takeoff, landing or horizontal movement.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ArduPilot Mission Planner used for autopilot mission.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DJI systems use 2.4Ghz for UAV control and 5Ghz for video transmission. This setup will give the user approximately 4 miles of range.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Accelerometer and gyroscope detects the position and orientation of the UAV.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Gimbals are used to stabilize camera payloads that have been mounted on drones.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b="1" dirty="0">
              <a:solidFill>
                <a:schemeClr val="accent1"/>
              </a:solidFill>
              <a:cs typeface="Calibri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lnSpc>
                <a:spcPct val="100000"/>
              </a:lnSpc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895ECC-BF5F-4019-8363-D153AA555F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9344" y="265636"/>
            <a:ext cx="4662656" cy="600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3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966"/>
      </a:accent1>
      <a:accent2>
        <a:srgbClr val="F4EEEA"/>
      </a:accent2>
      <a:accent3>
        <a:srgbClr val="FE302F"/>
      </a:accent3>
      <a:accent4>
        <a:srgbClr val="03724A"/>
      </a:accent4>
      <a:accent5>
        <a:srgbClr val="B7B7B7"/>
      </a:accent5>
      <a:accent6>
        <a:srgbClr val="CE1D1D"/>
      </a:accent6>
      <a:hlink>
        <a:srgbClr val="0563C1"/>
      </a:hlink>
      <a:folHlink>
        <a:srgbClr val="954F72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talian American Heritage Month_Win32_JC_SL_v3" id="{95627DD6-CF0B-4585-8841-6E449448B1EF}" vid="{2E831003-1167-4D5B-B04F-2EEE73511DB2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2C42C17-891F-4F6B-A22C-0DE10772B2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3EE349-6943-4B1E-A879-41BB2E7D35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133F1E-A6F0-4EF0-A582-E0225EEF69A3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Italian American Heritage Month presentation</Template>
  <TotalTime>2344</TotalTime>
  <Words>1074</Words>
  <Application>Microsoft Office PowerPoint</Application>
  <PresentationFormat>Widescreen</PresentationFormat>
  <Paragraphs>87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Segoe UI</vt:lpstr>
      <vt:lpstr>Office Theme</vt:lpstr>
      <vt:lpstr>Unmanned Aerial Vehicle</vt:lpstr>
      <vt:lpstr>Introduction</vt:lpstr>
      <vt:lpstr>Overview</vt:lpstr>
      <vt:lpstr>Physical Design for Various Applications</vt:lpstr>
      <vt:lpstr>Propulsion System and Actuators  </vt:lpstr>
      <vt:lpstr>Multi-rotor Drone Propulsion System</vt:lpstr>
      <vt:lpstr>Navigation System and Control</vt:lpstr>
      <vt:lpstr>Controller System</vt:lpstr>
      <vt:lpstr>Data Transmission and Acquisition</vt:lpstr>
      <vt:lpstr>Obstacle Avoidance</vt:lpstr>
      <vt:lpstr>Power Management System</vt:lpstr>
      <vt:lpstr>UAVs Today!</vt:lpstr>
      <vt:lpstr>Hardware</vt:lpstr>
      <vt:lpstr>Hardware #2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Unmanned Aerial Vehicle</dc:title>
  <dc:subject/>
  <dc:creator>Roslan Abu Mansur</dc:creator>
  <cp:keywords/>
  <dc:description/>
  <cp:lastModifiedBy>Roslan Abu Mansur</cp:lastModifiedBy>
  <cp:revision>52</cp:revision>
  <dcterms:created xsi:type="dcterms:W3CDTF">2021-04-08T07:31:00Z</dcterms:created>
  <dcterms:modified xsi:type="dcterms:W3CDTF">2021-04-12T18:56:48Z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